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57" r:id="rId3"/>
    <p:sldId id="271" r:id="rId4"/>
    <p:sldId id="272" r:id="rId5"/>
    <p:sldId id="267" r:id="rId6"/>
    <p:sldId id="273" r:id="rId7"/>
    <p:sldId id="266" r:id="rId8"/>
    <p:sldId id="274" r:id="rId9"/>
    <p:sldId id="265" r:id="rId10"/>
    <p:sldId id="275" r:id="rId11"/>
    <p:sldId id="276" r:id="rId12"/>
    <p:sldId id="264" r:id="rId13"/>
    <p:sldId id="263" r:id="rId14"/>
    <p:sldId id="277" r:id="rId15"/>
    <p:sldId id="279" r:id="rId16"/>
    <p:sldId id="280" r:id="rId17"/>
    <p:sldId id="281" r:id="rId18"/>
    <p:sldId id="282" r:id="rId19"/>
    <p:sldId id="262" r:id="rId20"/>
  </p:sldIdLst>
  <p:sldSz cx="9144000" cy="6858000" type="screen4x3"/>
  <p:notesSz cx="9939338" cy="6807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0863" y="0"/>
            <a:ext cx="430688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993436-1931-431D-8032-AE010EBD4838}" type="datetimeFigureOut">
              <a:rPr lang="en-AU"/>
              <a:pPr>
                <a:defRPr/>
              </a:pPr>
              <a:t>3/02/2013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65888"/>
            <a:ext cx="4306888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0863" y="6465888"/>
            <a:ext cx="430688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B52B33-B0D8-4376-89F3-9D1610B940D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CADBE-61D2-47C8-B659-A9CD2F15CCA6}" type="datetimeFigureOut">
              <a:rPr lang="en-AU"/>
              <a:pPr>
                <a:defRPr/>
              </a:pPr>
              <a:t>3/02/2013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191B4-8666-46DA-B441-D0012C6EE2F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BF83B-B509-466E-BEB0-599B035C793F}" type="datetimeFigureOut">
              <a:rPr lang="en-AU"/>
              <a:pPr>
                <a:defRPr/>
              </a:pPr>
              <a:t>3/02/2013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9AD75-B579-4791-A74A-70BE43129A1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372B6-F4F3-45C7-BBD0-BA9B501C597D}" type="datetimeFigureOut">
              <a:rPr lang="en-AU"/>
              <a:pPr>
                <a:defRPr/>
              </a:pPr>
              <a:t>3/02/2013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81712-3765-4FB4-8361-0B03DC0B9EB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1D7C5-41F8-4567-B786-C34895BBA5D8}" type="datetimeFigureOut">
              <a:rPr lang="en-AU"/>
              <a:pPr>
                <a:defRPr/>
              </a:pPr>
              <a:t>3/02/2013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D9625-DF6F-4744-B13B-906A32D5D67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70F07-12A8-4B38-85E4-D166272221BA}" type="datetimeFigureOut">
              <a:rPr lang="en-AU"/>
              <a:pPr>
                <a:defRPr/>
              </a:pPr>
              <a:t>3/02/2013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23113-57E5-449E-8EB3-98AD108D478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5200C-5A20-4896-A3C0-59B082AD16EC}" type="datetimeFigureOut">
              <a:rPr lang="en-AU"/>
              <a:pPr>
                <a:defRPr/>
              </a:pPr>
              <a:t>3/02/2013</a:t>
            </a:fld>
            <a:endParaRPr lang="en-AU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29D1F-3483-40F7-BA55-91140DE33A2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0431A-A43D-44D3-911E-86507A1C4090}" type="datetimeFigureOut">
              <a:rPr lang="en-AU"/>
              <a:pPr>
                <a:defRPr/>
              </a:pPr>
              <a:t>3/02/2013</a:t>
            </a:fld>
            <a:endParaRPr lang="en-AU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B8ECE-1788-429A-B2F5-90C7840D43C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0988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A6B54-417D-4691-93D0-856CD9B00358}" type="datetimeFigureOut">
              <a:rPr lang="en-AU"/>
              <a:pPr>
                <a:defRPr/>
              </a:pPr>
              <a:t>3/02/2013</a:t>
            </a:fld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EC5C4-CDC5-4DBF-90F0-4CE401D0565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9879B-B984-46AB-B212-19251EF4F496}" type="datetimeFigureOut">
              <a:rPr lang="en-AU"/>
              <a:pPr>
                <a:defRPr/>
              </a:pPr>
              <a:t>3/02/2013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177EE-5147-40D8-8FFF-C2F874499C3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32B2F-FED4-4370-A04D-E70B4A568979}" type="datetimeFigureOut">
              <a:rPr lang="en-AU"/>
              <a:pPr>
                <a:defRPr/>
              </a:pPr>
              <a:t>3/02/2013</a:t>
            </a:fld>
            <a:endParaRPr lang="en-A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F861A-11F0-4149-A260-CD068640A02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88FDB-84AD-4AF1-A54E-4BDAF521B163}" type="datetimeFigureOut">
              <a:rPr lang="en-AU"/>
              <a:pPr>
                <a:defRPr/>
              </a:pPr>
              <a:t>3/02/2013</a:t>
            </a:fld>
            <a:endParaRPr lang="en-A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34DF5-14F0-44B1-8739-5F875968A76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975" y="1554163"/>
            <a:ext cx="2073275" cy="19796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54400" y="1547813"/>
            <a:ext cx="42227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8913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8548BE-49DA-4E88-BCB4-25C7C52CA971}" type="datetimeFigureOut">
              <a:rPr lang="en-AU"/>
              <a:pPr>
                <a:defRPr/>
              </a:pPr>
              <a:t>3/02/2013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975" y="6356350"/>
            <a:ext cx="510222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625" y="6356350"/>
            <a:ext cx="11382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BE306D-1188-438C-83ED-A69D50F0D38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72" r:id="rId4"/>
    <p:sldLayoutId id="2147483673" r:id="rId5"/>
    <p:sldLayoutId id="2147483674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ubtitle 2"/>
          <p:cNvSpPr>
            <a:spLocks noGrp="1"/>
          </p:cNvSpPr>
          <p:nvPr>
            <p:ph type="subTitle" idx="1"/>
          </p:nvPr>
        </p:nvSpPr>
        <p:spPr>
          <a:xfrm>
            <a:off x="827088" y="3213100"/>
            <a:ext cx="7848600" cy="2592388"/>
          </a:xfrm>
        </p:spPr>
        <p:txBody>
          <a:bodyPr/>
          <a:lstStyle/>
          <a:p>
            <a:pPr algn="ctr" eaLnBrk="1" hangingPunct="1"/>
            <a:r>
              <a:rPr lang="en-AU" sz="4000" smtClean="0">
                <a:solidFill>
                  <a:schemeClr val="tx1"/>
                </a:solidFill>
              </a:rPr>
              <a:t>Medytacja Chrześcijańska  </a:t>
            </a:r>
          </a:p>
          <a:p>
            <a:pPr algn="ctr" eaLnBrk="1" hangingPunct="1"/>
            <a:r>
              <a:rPr lang="en-AU" sz="4000" smtClean="0">
                <a:solidFill>
                  <a:schemeClr val="tx1"/>
                </a:solidFill>
              </a:rPr>
              <a:t>Dynamiczna podróż</a:t>
            </a:r>
          </a:p>
          <a:p>
            <a:pPr eaLnBrk="1" hangingPunct="1"/>
            <a:endParaRPr lang="en-AU" sz="4000" smtClean="0">
              <a:solidFill>
                <a:srgbClr val="FFFFFF"/>
              </a:solidFill>
            </a:endParaRPr>
          </a:p>
        </p:txBody>
      </p:sp>
      <p:pic>
        <p:nvPicPr>
          <p:cNvPr id="10242" name="Picture 2" descr="http://www.siliconmeadow.net/~dsimpson/Image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07022" y="194990"/>
            <a:ext cx="2733675" cy="2809876"/>
          </a:xfrm>
          <a:prstGeom prst="rect">
            <a:avLst/>
          </a:prstGeom>
          <a:noFill/>
          <a:extLst>
            <a:ext uri="{909E8E84-426E-40DD-AFC4-6F175D3DCCD1}"/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ubtitle 2"/>
          <p:cNvSpPr>
            <a:spLocks noGrp="1"/>
          </p:cNvSpPr>
          <p:nvPr>
            <p:ph type="subTitle" idx="1"/>
          </p:nvPr>
        </p:nvSpPr>
        <p:spPr>
          <a:xfrm>
            <a:off x="827088" y="908050"/>
            <a:ext cx="7848600" cy="4752975"/>
          </a:xfrm>
        </p:spPr>
        <p:txBody>
          <a:bodyPr/>
          <a:lstStyle/>
          <a:p>
            <a:pPr algn="ctr" eaLnBrk="1" hangingPunct="1"/>
            <a:endParaRPr lang="pl-PL" sz="4400" i="0" smtClean="0">
              <a:solidFill>
                <a:schemeClr val="tx1"/>
              </a:solidFill>
            </a:endParaRPr>
          </a:p>
          <a:p>
            <a:pPr algn="ctr" eaLnBrk="1" hangingPunct="1"/>
            <a:r>
              <a:rPr lang="pl-PL" sz="4400" i="0" smtClean="0">
                <a:solidFill>
                  <a:schemeClr val="tx1"/>
                </a:solidFill>
              </a:rPr>
              <a:t>Kiedy wkraczamy </a:t>
            </a:r>
          </a:p>
          <a:p>
            <a:pPr algn="ctr" eaLnBrk="1" hangingPunct="1"/>
            <a:r>
              <a:rPr lang="pl-PL" sz="4400" i="0" smtClean="0">
                <a:solidFill>
                  <a:schemeClr val="tx1"/>
                </a:solidFill>
              </a:rPr>
              <a:t>w świat ducha ważne jest aby uwolnić się od przymusu sukcesu i oceny.</a:t>
            </a:r>
            <a:endParaRPr lang="en-US" sz="4400" i="0" smtClean="0">
              <a:solidFill>
                <a:srgbClr val="FFFFFF"/>
              </a:solidFill>
            </a:endParaRPr>
          </a:p>
          <a:p>
            <a:pPr eaLnBrk="1" hangingPunct="1"/>
            <a:endParaRPr lang="en-AU" sz="44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1.bp.blogspot.com/_d3bAw4AEPys/Sa3paNbBusI/AAAAAAAAAhw/sS2vTSnGjsw/s320/St.-Theophan_0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88080" y="771628"/>
            <a:ext cx="3278215" cy="4162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24578" name="Subtitle 2"/>
          <p:cNvSpPr>
            <a:spLocks noGrp="1"/>
          </p:cNvSpPr>
          <p:nvPr>
            <p:ph type="subTitle" idx="1"/>
          </p:nvPr>
        </p:nvSpPr>
        <p:spPr>
          <a:xfrm>
            <a:off x="3492500" y="765175"/>
            <a:ext cx="5184775" cy="5400675"/>
          </a:xfrm>
        </p:spPr>
        <p:txBody>
          <a:bodyPr/>
          <a:lstStyle/>
          <a:p>
            <a:pPr eaLnBrk="1" hangingPunct="1"/>
            <a:r>
              <a:rPr lang="pl-PL" sz="2800" i="0" smtClean="0">
                <a:solidFill>
                  <a:srgbClr val="FFFFFF"/>
                </a:solidFill>
              </a:rPr>
              <a:t>Św. </a:t>
            </a:r>
            <a:r>
              <a:rPr lang="en-US" sz="2800" i="0" smtClean="0">
                <a:solidFill>
                  <a:srgbClr val="FFFFFF"/>
                </a:solidFill>
              </a:rPr>
              <a:t>Theo</a:t>
            </a:r>
            <a:r>
              <a:rPr lang="pl-PL" sz="2800" i="0" smtClean="0">
                <a:solidFill>
                  <a:srgbClr val="FFFFFF"/>
                </a:solidFill>
              </a:rPr>
              <a:t>fan Pustelnik</a:t>
            </a:r>
            <a:r>
              <a:rPr lang="en-US" sz="3200" i="0" smtClean="0">
                <a:solidFill>
                  <a:srgbClr val="FFFFFF"/>
                </a:solidFill>
              </a:rPr>
              <a:t> </a:t>
            </a:r>
          </a:p>
          <a:p>
            <a:pPr eaLnBrk="1" hangingPunct="1"/>
            <a:endParaRPr lang="pl-PL" i="0" smtClean="0">
              <a:solidFill>
                <a:srgbClr val="FFFFFF"/>
              </a:solidFill>
            </a:endParaRPr>
          </a:p>
          <a:p>
            <a:pPr eaLnBrk="1" hangingPunct="1"/>
            <a:r>
              <a:rPr lang="en-US" i="0" smtClean="0">
                <a:solidFill>
                  <a:srgbClr val="FFFFFF"/>
                </a:solidFill>
              </a:rPr>
              <a:t>“</a:t>
            </a:r>
            <a:r>
              <a:rPr lang="pl-PL" i="0" smtClean="0">
                <a:solidFill>
                  <a:schemeClr val="tx1"/>
                </a:solidFill>
              </a:rPr>
              <a:t>Przypomnę wam tylko o jednej rzeczy: </a:t>
            </a:r>
          </a:p>
          <a:p>
            <a:pPr eaLnBrk="1" hangingPunct="1"/>
            <a:r>
              <a:rPr lang="pl-PL" i="0" smtClean="0">
                <a:solidFill>
                  <a:schemeClr val="tx1"/>
                </a:solidFill>
              </a:rPr>
              <a:t>trzeba zstąpić wraz z umysłem do serca, </a:t>
            </a:r>
          </a:p>
          <a:p>
            <a:pPr eaLnBrk="1" hangingPunct="1"/>
            <a:r>
              <a:rPr lang="pl-PL" i="0" smtClean="0">
                <a:solidFill>
                  <a:schemeClr val="tx1"/>
                </a:solidFill>
              </a:rPr>
              <a:t>by tam stanąć przed obliczem Pana, </a:t>
            </a:r>
          </a:p>
          <a:p>
            <a:pPr eaLnBrk="1" hangingPunct="1"/>
            <a:r>
              <a:rPr lang="pl-PL" i="0" smtClean="0">
                <a:solidFill>
                  <a:schemeClr val="tx1"/>
                </a:solidFill>
              </a:rPr>
              <a:t>zawsze obecnego, wszystko widzącego </a:t>
            </a:r>
          </a:p>
          <a:p>
            <a:pPr eaLnBrk="1" hangingPunct="1"/>
            <a:r>
              <a:rPr lang="pl-PL" i="0" smtClean="0">
                <a:solidFill>
                  <a:schemeClr val="tx1"/>
                </a:solidFill>
              </a:rPr>
              <a:t>wewnątrz ciebie. Modlitwa ma solidne </a:t>
            </a:r>
          </a:p>
          <a:p>
            <a:pPr eaLnBrk="1" hangingPunct="1"/>
            <a:r>
              <a:rPr lang="pl-PL" i="0" smtClean="0">
                <a:solidFill>
                  <a:schemeClr val="tx1"/>
                </a:solidFill>
              </a:rPr>
              <a:t>i trwałe zaczepienie, gdy mały ogień </a:t>
            </a:r>
          </a:p>
          <a:p>
            <a:pPr eaLnBrk="1" hangingPunct="1"/>
            <a:r>
              <a:rPr lang="pl-PL" i="0" smtClean="0">
                <a:solidFill>
                  <a:schemeClr val="tx1"/>
                </a:solidFill>
              </a:rPr>
              <a:t>zaczyna płonąć w sercu. </a:t>
            </a:r>
          </a:p>
          <a:p>
            <a:pPr eaLnBrk="1" hangingPunct="1"/>
            <a:r>
              <a:rPr lang="pl-PL" i="0" smtClean="0">
                <a:solidFill>
                  <a:schemeClr val="tx1"/>
                </a:solidFill>
              </a:rPr>
              <a:t>Staraj się nie ugasić tego płomienia, </a:t>
            </a:r>
          </a:p>
          <a:p>
            <a:pPr eaLnBrk="1" hangingPunct="1"/>
            <a:r>
              <a:rPr lang="pl-PL" i="0" smtClean="0">
                <a:solidFill>
                  <a:schemeClr val="tx1"/>
                </a:solidFill>
              </a:rPr>
              <a:t>a on zacznie działać w taki sposób, </a:t>
            </a:r>
          </a:p>
          <a:p>
            <a:pPr eaLnBrk="1" hangingPunct="1"/>
            <a:r>
              <a:rPr lang="pl-PL" i="0" smtClean="0">
                <a:solidFill>
                  <a:schemeClr val="tx1"/>
                </a:solidFill>
              </a:rPr>
              <a:t>że modlitwa sama będzie się powtarzać, </a:t>
            </a:r>
          </a:p>
          <a:p>
            <a:pPr eaLnBrk="1" hangingPunct="1"/>
            <a:r>
              <a:rPr lang="pl-PL" i="0" smtClean="0">
                <a:solidFill>
                  <a:schemeClr val="tx1"/>
                </a:solidFill>
              </a:rPr>
              <a:t>i wtedy będziesz miał wewnątrz siebie </a:t>
            </a:r>
          </a:p>
          <a:p>
            <a:pPr eaLnBrk="1" hangingPunct="1"/>
            <a:r>
              <a:rPr lang="pl-PL" i="0" smtClean="0">
                <a:solidFill>
                  <a:schemeClr val="tx1"/>
                </a:solidFill>
              </a:rPr>
              <a:t>mały szemrzący strumień.”</a:t>
            </a:r>
            <a:endParaRPr lang="en-US" i="0" smtClean="0">
              <a:solidFill>
                <a:srgbClr val="FFFFFF"/>
              </a:solidFill>
            </a:endParaRPr>
          </a:p>
          <a:p>
            <a:pPr eaLnBrk="1" hangingPunct="1"/>
            <a:endParaRPr lang="en-AU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333375"/>
            <a:ext cx="6842125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1979613" y="5524500"/>
            <a:ext cx="4816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latin typeface="Candara" pitchFamily="34" charset="0"/>
              </a:rPr>
              <a:t>Medytacja jest modlitwą serca, czystą modlitwą</a:t>
            </a:r>
            <a:endParaRPr lang="en-SG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1"/>
          <p:cNvSpPr>
            <a:spLocks noGrp="1"/>
          </p:cNvSpPr>
          <p:nvPr>
            <p:ph sz="quarter" idx="13"/>
          </p:nvPr>
        </p:nvSpPr>
        <p:spPr>
          <a:xfrm>
            <a:off x="4356100" y="1341438"/>
            <a:ext cx="4224338" cy="3886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pl-PL" sz="2800" i="0" smtClean="0"/>
              <a:t>Św. </a:t>
            </a:r>
            <a:r>
              <a:rPr lang="en-US" sz="2800" i="0" smtClean="0"/>
              <a:t>Ambroży z Mediolanu</a:t>
            </a:r>
            <a:r>
              <a:rPr lang="en-US" sz="2800" smtClean="0"/>
              <a:t> </a:t>
            </a:r>
            <a:endParaRPr lang="en-US" sz="2800" i="0" smtClean="0"/>
          </a:p>
          <a:p>
            <a:pPr marL="0" indent="0" eaLnBrk="1" hangingPunct="1">
              <a:buFont typeface="Arial" charset="0"/>
              <a:buNone/>
            </a:pPr>
            <a:endParaRPr lang="pl-PL" sz="2400" i="0" smtClean="0"/>
          </a:p>
          <a:p>
            <a:pPr marL="0" indent="0" eaLnBrk="1" hangingPunct="1">
              <a:buFont typeface="Arial" charset="0"/>
              <a:buNone/>
            </a:pPr>
            <a:r>
              <a:rPr lang="en-US" sz="2400" i="0" smtClean="0"/>
              <a:t>“</a:t>
            </a:r>
            <a:r>
              <a:rPr lang="pl-PL" sz="2400" i="0" smtClean="0"/>
              <a:t>Widziałem wielu wybawionych </a:t>
            </a:r>
          </a:p>
          <a:p>
            <a:pPr marL="0" indent="0" eaLnBrk="1" hangingPunct="1">
              <a:buFont typeface="Arial" charset="0"/>
              <a:buNone/>
            </a:pPr>
            <a:r>
              <a:rPr lang="pl-PL" sz="2400" i="0" smtClean="0"/>
              <a:t>przez ciszę, </a:t>
            </a:r>
          </a:p>
          <a:p>
            <a:pPr marL="0" indent="0" eaLnBrk="1" hangingPunct="1">
              <a:buFont typeface="Arial" charset="0"/>
              <a:buNone/>
            </a:pPr>
            <a:r>
              <a:rPr lang="pl-PL" sz="2400" i="0" smtClean="0"/>
              <a:t>przez słowa - żadnego</a:t>
            </a:r>
            <a:r>
              <a:rPr lang="en-US" sz="2400" i="0" smtClean="0"/>
              <a:t>.”</a:t>
            </a:r>
            <a:endParaRPr lang="en-AU" sz="2400" i="0" smtClean="0"/>
          </a:p>
        </p:txBody>
      </p:sp>
      <p:pic>
        <p:nvPicPr>
          <p:cNvPr id="7170" name="Picture 2" descr="http://marshmk.files.wordpress.com/2009/12/ambrose-of-mi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00299" y="1204689"/>
            <a:ext cx="3672407" cy="4365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1"/>
          <p:cNvSpPr>
            <a:spLocks noGrp="1"/>
          </p:cNvSpPr>
          <p:nvPr>
            <p:ph sz="quarter" idx="13"/>
          </p:nvPr>
        </p:nvSpPr>
        <p:spPr>
          <a:xfrm>
            <a:off x="3419475" y="1557338"/>
            <a:ext cx="4537075" cy="3886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pl-PL" sz="2800" i="0" smtClean="0"/>
              <a:t>Św. Serafin z Sarou</a:t>
            </a:r>
            <a:r>
              <a:rPr lang="pl-PL" sz="2400" smtClean="0"/>
              <a:t> </a:t>
            </a:r>
          </a:p>
          <a:p>
            <a:pPr marL="0" indent="0" eaLnBrk="1" hangingPunct="1">
              <a:buFont typeface="Arial" charset="0"/>
              <a:buNone/>
            </a:pPr>
            <a:endParaRPr lang="pl-PL" sz="2400" smtClean="0"/>
          </a:p>
          <a:p>
            <a:pPr marL="0" indent="0" eaLnBrk="1" hangingPunct="1">
              <a:buFont typeface="Arial" charset="0"/>
              <a:buNone/>
            </a:pPr>
            <a:r>
              <a:rPr lang="en-US" sz="2400" i="0" smtClean="0"/>
              <a:t>“</a:t>
            </a:r>
            <a:r>
              <a:rPr lang="pl-PL" sz="2400" i="0" smtClean="0"/>
              <a:t>Milczenie jest znakiem przyszłego świata, </a:t>
            </a:r>
          </a:p>
          <a:p>
            <a:pPr marL="0" indent="0" eaLnBrk="1" hangingPunct="1">
              <a:buFont typeface="Arial" charset="0"/>
              <a:buNone/>
            </a:pPr>
            <a:r>
              <a:rPr lang="pl-PL" sz="2400" i="0" smtClean="0"/>
              <a:t>słowa to broń tego świata.</a:t>
            </a:r>
            <a:r>
              <a:rPr lang="en-US" sz="2400" i="0" smtClean="0"/>
              <a:t>”</a:t>
            </a:r>
            <a:endParaRPr lang="en-AU" sz="2400" i="0" smtClean="0"/>
          </a:p>
        </p:txBody>
      </p:sp>
      <p:pic>
        <p:nvPicPr>
          <p:cNvPr id="9218" name="Picture 2" descr="http://www.kurskroot.com/saint_seraphim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b="1207"/>
          <a:stretch/>
        </p:blipFill>
        <p:spPr bwMode="auto">
          <a:xfrm>
            <a:off x="539552" y="116632"/>
            <a:ext cx="2205444" cy="6431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9828" y="771283"/>
            <a:ext cx="3332396" cy="4714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3852863" y="1074738"/>
            <a:ext cx="4954587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SG" sz="2200" b="1">
                <a:latin typeface="Candara" pitchFamily="34" charset="0"/>
              </a:rPr>
              <a:t>Wpływ medytacji na dobrostan (MEWS)</a:t>
            </a:r>
          </a:p>
          <a:p>
            <a:r>
              <a:rPr lang="en-SG" sz="2200">
                <a:latin typeface="Candara" pitchFamily="34" charset="0"/>
              </a:rPr>
              <a:t>Badanie pilotażowe</a:t>
            </a:r>
          </a:p>
          <a:p>
            <a:endParaRPr lang="pl-PL" sz="2200">
              <a:latin typeface="Candara" pitchFamily="34" charset="0"/>
            </a:endParaRPr>
          </a:p>
          <a:p>
            <a:r>
              <a:rPr lang="pl-PL" sz="2200">
                <a:latin typeface="Candara" pitchFamily="34" charset="0"/>
              </a:rPr>
              <a:t>d</a:t>
            </a:r>
            <a:r>
              <a:rPr lang="en-SG" sz="2200">
                <a:latin typeface="Candara" pitchFamily="34" charset="0"/>
              </a:rPr>
              <a:t>r Kathryn Meldrum </a:t>
            </a:r>
            <a:endParaRPr lang="pl-PL" sz="2200">
              <a:latin typeface="Candara" pitchFamily="34" charset="0"/>
            </a:endParaRPr>
          </a:p>
          <a:p>
            <a:r>
              <a:rPr lang="en-SG" sz="2200">
                <a:latin typeface="Candara" pitchFamily="34" charset="0"/>
              </a:rPr>
              <a:t>dr Sharn Rocco</a:t>
            </a:r>
          </a:p>
          <a:p>
            <a:r>
              <a:rPr lang="pl-PL" sz="2200">
                <a:latin typeface="Candara" pitchFamily="34" charset="0"/>
              </a:rPr>
              <a:t>James Cook University</a:t>
            </a:r>
          </a:p>
          <a:p>
            <a:endParaRPr lang="pl-PL" sz="2200">
              <a:latin typeface="Candara" pitchFamily="34" charset="0"/>
            </a:endParaRPr>
          </a:p>
          <a:p>
            <a:r>
              <a:rPr lang="en-SG" sz="2200">
                <a:latin typeface="Candara" pitchFamily="34" charset="0"/>
              </a:rPr>
              <a:t>Raport dla</a:t>
            </a:r>
          </a:p>
          <a:p>
            <a:r>
              <a:rPr lang="en-SG" sz="2200">
                <a:latin typeface="Candara" pitchFamily="34" charset="0"/>
              </a:rPr>
              <a:t>Biura Edukacji Katolickiej</a:t>
            </a:r>
          </a:p>
          <a:p>
            <a:r>
              <a:rPr lang="en-SG" sz="2200">
                <a:latin typeface="Candara" pitchFamily="34" charset="0"/>
              </a:rPr>
              <a:t>Diecezji Townsville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9085" y="191785"/>
            <a:ext cx="4376223" cy="6542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4859338" y="404813"/>
            <a:ext cx="4275137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200" b="1">
                <a:latin typeface="Candara" pitchFamily="34" charset="0"/>
              </a:rPr>
              <a:t>Różnice w MEWS powiązane z wiekiem</a:t>
            </a:r>
          </a:p>
          <a:p>
            <a:endParaRPr lang="pl-PL" sz="1200">
              <a:latin typeface="Candara" pitchFamily="34" charset="0"/>
            </a:endParaRPr>
          </a:p>
          <a:p>
            <a:r>
              <a:rPr lang="pl-PL" sz="1200">
                <a:latin typeface="Candara" pitchFamily="34" charset="0"/>
              </a:rPr>
              <a:t>Różnice związane z wiekiem w domenach </a:t>
            </a:r>
          </a:p>
          <a:p>
            <a:r>
              <a:rPr lang="pl-PL" sz="1200">
                <a:latin typeface="Candara" pitchFamily="34" charset="0"/>
              </a:rPr>
              <a:t>Med. Ch. oraz dobrostanu uczniów:</a:t>
            </a:r>
          </a:p>
          <a:p>
            <a:r>
              <a:rPr lang="pl-PL" sz="1200">
                <a:latin typeface="Candara" pitchFamily="34" charset="0"/>
              </a:rPr>
              <a:t>• Praktyka Med. Chrześcijańskiej (MCh) rośnie wraz </a:t>
            </a:r>
          </a:p>
          <a:p>
            <a:r>
              <a:rPr lang="pl-PL" sz="1200">
                <a:latin typeface="Candara" pitchFamily="34" charset="0"/>
              </a:rPr>
              <a:t>  z wiekiem (p=0,000)</a:t>
            </a:r>
          </a:p>
          <a:p>
            <a:r>
              <a:rPr lang="pl-PL" sz="1200">
                <a:latin typeface="Candara" pitchFamily="34" charset="0"/>
              </a:rPr>
              <a:t>• Częstość praktykowania spada z wiekiem</a:t>
            </a:r>
          </a:p>
          <a:p>
            <a:r>
              <a:rPr lang="pl-PL" sz="1200">
                <a:latin typeface="Candara" pitchFamily="34" charset="0"/>
              </a:rPr>
              <a:t>• Większy wpływ na starszych uczniów (p=0,011)</a:t>
            </a:r>
          </a:p>
          <a:p>
            <a:r>
              <a:rPr lang="pl-PL" sz="1200">
                <a:latin typeface="Candara" pitchFamily="34" charset="0"/>
              </a:rPr>
              <a:t>• Lepsze nastawienie u starszych uczniów (p=0,011)</a:t>
            </a:r>
          </a:p>
          <a:p>
            <a:r>
              <a:rPr lang="pl-PL" sz="1200">
                <a:latin typeface="Candara" pitchFamily="34" charset="0"/>
              </a:rPr>
              <a:t>• Starsi uczniowie są zdecydowanie bardziej duchowi (p=0,010)</a:t>
            </a:r>
          </a:p>
          <a:p>
            <a:endParaRPr lang="en-SG" sz="1200">
              <a:latin typeface="Candara" pitchFamily="34" charset="0"/>
            </a:endParaRP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4859338" y="2565400"/>
            <a:ext cx="3519487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200" b="1">
                <a:latin typeface="Candara" pitchFamily="34" charset="0"/>
              </a:rPr>
              <a:t>Różnice związane z wiekiem w domenach Med. Ch.</a:t>
            </a:r>
          </a:p>
          <a:p>
            <a:endParaRPr lang="pl-PL" sz="1200">
              <a:latin typeface="Candara" pitchFamily="34" charset="0"/>
            </a:endParaRPr>
          </a:p>
          <a:p>
            <a:r>
              <a:rPr lang="pl-PL" sz="1200">
                <a:latin typeface="Candara" pitchFamily="34" charset="0"/>
              </a:rPr>
              <a:t>Częstość</a:t>
            </a:r>
          </a:p>
          <a:p>
            <a:r>
              <a:rPr lang="pl-PL" sz="1200">
                <a:latin typeface="Candara" pitchFamily="34" charset="0"/>
              </a:rPr>
              <a:t>Przestrzeganie (wierność zasadom)</a:t>
            </a:r>
          </a:p>
          <a:p>
            <a:r>
              <a:rPr lang="pl-PL" sz="1200">
                <a:latin typeface="Candara" pitchFamily="34" charset="0"/>
              </a:rPr>
              <a:t>Wpływ</a:t>
            </a:r>
          </a:p>
          <a:p>
            <a:r>
              <a:rPr lang="pl-PL" sz="1200">
                <a:latin typeface="Candara" pitchFamily="34" charset="0"/>
              </a:rPr>
              <a:t>Nastawienie</a:t>
            </a:r>
          </a:p>
          <a:p>
            <a:endParaRPr lang="en-SG" sz="1200">
              <a:latin typeface="Candara" pitchFamily="34" charset="0"/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4957763" y="4868863"/>
            <a:ext cx="34845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200" b="1">
                <a:latin typeface="Candara" pitchFamily="34" charset="0"/>
              </a:rPr>
              <a:t>Powiązane z wiekiem różnice dobrostanu uczniów</a:t>
            </a:r>
          </a:p>
          <a:p>
            <a:endParaRPr lang="pl-PL" sz="1200">
              <a:latin typeface="Candara" pitchFamily="34" charset="0"/>
            </a:endParaRPr>
          </a:p>
          <a:p>
            <a:r>
              <a:rPr lang="pl-PL" sz="1200">
                <a:latin typeface="Candara" pitchFamily="34" charset="0"/>
              </a:rPr>
              <a:t>Emocjonalny</a:t>
            </a:r>
          </a:p>
          <a:p>
            <a:r>
              <a:rPr lang="pl-PL" sz="1200">
                <a:latin typeface="Candara" pitchFamily="34" charset="0"/>
              </a:rPr>
              <a:t>Umysłowy</a:t>
            </a:r>
          </a:p>
          <a:p>
            <a:r>
              <a:rPr lang="pl-PL" sz="1200">
                <a:latin typeface="Candara" pitchFamily="34" charset="0"/>
              </a:rPr>
              <a:t>Społeczny</a:t>
            </a:r>
          </a:p>
          <a:p>
            <a:r>
              <a:rPr lang="pl-PL" sz="1200">
                <a:latin typeface="Candara" pitchFamily="34" charset="0"/>
              </a:rPr>
              <a:t>Fizyczny</a:t>
            </a:r>
          </a:p>
          <a:p>
            <a:r>
              <a:rPr lang="pl-PL" sz="1200">
                <a:latin typeface="Candara" pitchFamily="34" charset="0"/>
              </a:rPr>
              <a:t>Duchowy</a:t>
            </a:r>
          </a:p>
          <a:p>
            <a:endParaRPr lang="en-SG" sz="120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5136" y="268417"/>
            <a:ext cx="4308411" cy="6467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4624388" y="404813"/>
            <a:ext cx="451961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200" b="1">
                <a:latin typeface="Candara" pitchFamily="34" charset="0"/>
              </a:rPr>
              <a:t>Różnice MEWS powiązane z rokiem nauki</a:t>
            </a:r>
          </a:p>
          <a:p>
            <a:endParaRPr lang="pl-PL" sz="1200" b="1">
              <a:latin typeface="Candara" pitchFamily="34" charset="0"/>
            </a:endParaRPr>
          </a:p>
          <a:p>
            <a:r>
              <a:rPr lang="pl-PL" sz="1200">
                <a:latin typeface="Candara" pitchFamily="34" charset="0"/>
              </a:rPr>
              <a:t>Istnieją związki wieku uczniów z różnicami w domenach </a:t>
            </a:r>
          </a:p>
          <a:p>
            <a:r>
              <a:rPr lang="pl-PL" sz="1200">
                <a:latin typeface="Candara" pitchFamily="34" charset="0"/>
              </a:rPr>
              <a:t>Med. Ch. oraz dobrostanem uczniów:</a:t>
            </a:r>
          </a:p>
          <a:p>
            <a:r>
              <a:rPr lang="pl-PL" sz="1200">
                <a:latin typeface="Candara" pitchFamily="34" charset="0"/>
              </a:rPr>
              <a:t>• Częstotliwość spada z każdym kolejnym rokiem nauki (p=0,004)</a:t>
            </a:r>
          </a:p>
          <a:p>
            <a:r>
              <a:rPr lang="pl-PL" sz="1200">
                <a:latin typeface="Candara" pitchFamily="34" charset="0"/>
              </a:rPr>
              <a:t>• Wierność zasadom wyraźnie wzrasta w starszych klasach (0,000)</a:t>
            </a:r>
          </a:p>
          <a:p>
            <a:r>
              <a:rPr lang="pl-PL" sz="1200">
                <a:latin typeface="Candara" pitchFamily="34" charset="0"/>
              </a:rPr>
              <a:t>• Zauważone skutki Med. Ch. i nastawienie są silniejsze </a:t>
            </a:r>
          </a:p>
          <a:p>
            <a:r>
              <a:rPr lang="pl-PL" sz="1200">
                <a:latin typeface="Candara" pitchFamily="34" charset="0"/>
              </a:rPr>
              <a:t>    w starszych klasach (p=0,016; 0,005)</a:t>
            </a:r>
          </a:p>
          <a:p>
            <a:r>
              <a:rPr lang="pl-PL" sz="1200">
                <a:latin typeface="Candara" pitchFamily="34" charset="0"/>
              </a:rPr>
              <a:t>• Pogłebiona duchowość w klasach VI i VII (p=0,005)</a:t>
            </a:r>
          </a:p>
          <a:p>
            <a:endParaRPr lang="en-SG" sz="1200">
              <a:latin typeface="Candara" pitchFamily="34" charset="0"/>
            </a:endParaRP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4716463" y="2636838"/>
            <a:ext cx="3889375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200" b="1">
                <a:latin typeface="Candara" pitchFamily="34" charset="0"/>
              </a:rPr>
              <a:t>Powiązane z rokiem nauki różnice w domenach Med. Ch.</a:t>
            </a:r>
          </a:p>
          <a:p>
            <a:endParaRPr lang="pl-PL" sz="1200">
              <a:latin typeface="Candara" pitchFamily="34" charset="0"/>
            </a:endParaRPr>
          </a:p>
          <a:p>
            <a:r>
              <a:rPr lang="pl-PL" sz="1200">
                <a:latin typeface="Candara" pitchFamily="34" charset="0"/>
              </a:rPr>
              <a:t>Częstość</a:t>
            </a:r>
          </a:p>
          <a:p>
            <a:r>
              <a:rPr lang="pl-PL" sz="1200">
                <a:latin typeface="Candara" pitchFamily="34" charset="0"/>
              </a:rPr>
              <a:t>Przestrzeganie</a:t>
            </a:r>
          </a:p>
          <a:p>
            <a:r>
              <a:rPr lang="pl-PL" sz="1200">
                <a:latin typeface="Candara" pitchFamily="34" charset="0"/>
              </a:rPr>
              <a:t>Wpływ</a:t>
            </a:r>
          </a:p>
          <a:p>
            <a:r>
              <a:rPr lang="pl-PL" sz="1200">
                <a:latin typeface="Candara" pitchFamily="34" charset="0"/>
              </a:rPr>
              <a:t>Nastawienie</a:t>
            </a:r>
          </a:p>
          <a:p>
            <a:endParaRPr lang="en-SG" sz="1200">
              <a:latin typeface="Candara" pitchFamily="34" charset="0"/>
            </a:endParaRP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4654550" y="4652963"/>
            <a:ext cx="40036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200" b="1">
                <a:latin typeface="Candara" pitchFamily="34" charset="0"/>
              </a:rPr>
              <a:t>Powiązane z rokiem nauki różnice w  dobrostanie uczniów</a:t>
            </a:r>
          </a:p>
          <a:p>
            <a:endParaRPr lang="pl-PL" sz="1200">
              <a:latin typeface="Candara" pitchFamily="34" charset="0"/>
            </a:endParaRPr>
          </a:p>
          <a:p>
            <a:r>
              <a:rPr lang="pl-PL" sz="1200">
                <a:latin typeface="Candara" pitchFamily="34" charset="0"/>
              </a:rPr>
              <a:t>Emocjonalny</a:t>
            </a:r>
          </a:p>
          <a:p>
            <a:r>
              <a:rPr lang="pl-PL" sz="1200">
                <a:latin typeface="Candara" pitchFamily="34" charset="0"/>
              </a:rPr>
              <a:t>Umysłowy</a:t>
            </a:r>
          </a:p>
          <a:p>
            <a:r>
              <a:rPr lang="pl-PL" sz="1200">
                <a:latin typeface="Candara" pitchFamily="34" charset="0"/>
              </a:rPr>
              <a:t>Społeczny</a:t>
            </a:r>
          </a:p>
          <a:p>
            <a:r>
              <a:rPr lang="pl-PL" sz="1200">
                <a:latin typeface="Candara" pitchFamily="34" charset="0"/>
              </a:rPr>
              <a:t>Fizyczny</a:t>
            </a:r>
          </a:p>
          <a:p>
            <a:r>
              <a:rPr lang="pl-PL" sz="1200">
                <a:latin typeface="Candara" pitchFamily="34" charset="0"/>
              </a:rPr>
              <a:t>Duchowy</a:t>
            </a:r>
          </a:p>
          <a:p>
            <a:endParaRPr lang="en-SG" sz="120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6976" y="411122"/>
            <a:ext cx="4777201" cy="5891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5148263" y="476250"/>
            <a:ext cx="3646487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200" b="1">
                <a:latin typeface="Candara" pitchFamily="34" charset="0"/>
              </a:rPr>
              <a:t>Różnice związane z płcią w MEWS</a:t>
            </a:r>
          </a:p>
          <a:p>
            <a:r>
              <a:rPr lang="pl-PL" sz="1200">
                <a:latin typeface="Candara" pitchFamily="34" charset="0"/>
              </a:rPr>
              <a:t>Znaczące różnice między chłopcami i dziewczętami </a:t>
            </a:r>
          </a:p>
          <a:p>
            <a:r>
              <a:rPr lang="pl-PL" sz="1200">
                <a:latin typeface="Candara" pitchFamily="34" charset="0"/>
              </a:rPr>
              <a:t>w domenach Med. Ch. i dobrostanu uczniów:</a:t>
            </a:r>
          </a:p>
          <a:p>
            <a:r>
              <a:rPr lang="pl-PL" sz="1200">
                <a:latin typeface="Candara" pitchFamily="34" charset="0"/>
              </a:rPr>
              <a:t>• wśród chłopców większy wpływ Med. Ch. (p=0,016)</a:t>
            </a:r>
          </a:p>
          <a:p>
            <a:r>
              <a:rPr lang="pl-PL" sz="1200">
                <a:latin typeface="Candara" pitchFamily="34" charset="0"/>
              </a:rPr>
              <a:t>• wśród chłopców przychylniejsza postawa wobec </a:t>
            </a:r>
          </a:p>
          <a:p>
            <a:r>
              <a:rPr lang="pl-PL" sz="1200">
                <a:latin typeface="Candara" pitchFamily="34" charset="0"/>
              </a:rPr>
              <a:t>    Med. Ch. (p=0,004)</a:t>
            </a:r>
          </a:p>
          <a:p>
            <a:r>
              <a:rPr lang="pl-PL" sz="1200">
                <a:latin typeface="Candara" pitchFamily="34" charset="0"/>
              </a:rPr>
              <a:t>• wśród chłopców</a:t>
            </a:r>
            <a:r>
              <a:rPr lang="pl-PL" sz="1200"/>
              <a:t> </a:t>
            </a:r>
            <a:r>
              <a:rPr lang="pl-PL" sz="1200">
                <a:latin typeface="Candara" pitchFamily="34" charset="0"/>
              </a:rPr>
              <a:t>silniejsze niż u dziewcząt </a:t>
            </a:r>
          </a:p>
          <a:p>
            <a:r>
              <a:rPr lang="pl-PL" sz="1200">
                <a:latin typeface="Candara" pitchFamily="34" charset="0"/>
              </a:rPr>
              <a:t>    poczuciu dobrostanu</a:t>
            </a:r>
          </a:p>
          <a:p>
            <a:endParaRPr lang="pl-PL" sz="1200">
              <a:latin typeface="Candara" pitchFamily="34" charset="0"/>
            </a:endParaRPr>
          </a:p>
          <a:p>
            <a:endParaRPr lang="pl-PL" sz="1200">
              <a:latin typeface="Candara" pitchFamily="34" charset="0"/>
            </a:endParaRPr>
          </a:p>
          <a:p>
            <a:r>
              <a:rPr lang="pl-PL" sz="1200" b="1">
                <a:latin typeface="Candara" pitchFamily="34" charset="0"/>
              </a:rPr>
              <a:t>Różnice związane z płcią w domenach Med. Ch.</a:t>
            </a:r>
            <a:r>
              <a:rPr lang="pl-PL" sz="1200">
                <a:latin typeface="Candara" pitchFamily="34" charset="0"/>
              </a:rPr>
              <a:t> </a:t>
            </a:r>
          </a:p>
          <a:p>
            <a:endParaRPr lang="pl-PL" sz="1200">
              <a:latin typeface="Candara" pitchFamily="34" charset="0"/>
            </a:endParaRPr>
          </a:p>
          <a:p>
            <a:r>
              <a:rPr lang="pl-PL" sz="1200">
                <a:latin typeface="Candara" pitchFamily="34" charset="0"/>
              </a:rPr>
              <a:t>Częstość</a:t>
            </a:r>
          </a:p>
          <a:p>
            <a:r>
              <a:rPr lang="pl-PL" sz="1200">
                <a:latin typeface="Candara" pitchFamily="34" charset="0"/>
              </a:rPr>
              <a:t>Przestrzeganie</a:t>
            </a:r>
          </a:p>
          <a:p>
            <a:r>
              <a:rPr lang="pl-PL" sz="1200">
                <a:latin typeface="Candara" pitchFamily="34" charset="0"/>
              </a:rPr>
              <a:t>Wpływ</a:t>
            </a:r>
          </a:p>
          <a:p>
            <a:r>
              <a:rPr lang="pl-PL" sz="1200">
                <a:latin typeface="Candara" pitchFamily="34" charset="0"/>
              </a:rPr>
              <a:t>Nastawienie</a:t>
            </a:r>
          </a:p>
          <a:p>
            <a:endParaRPr lang="pl-PL" sz="1200">
              <a:latin typeface="Candara" pitchFamily="34" charset="0"/>
            </a:endParaRPr>
          </a:p>
          <a:p>
            <a:endParaRPr lang="pl-PL" sz="1200">
              <a:latin typeface="Candara" pitchFamily="34" charset="0"/>
            </a:endParaRPr>
          </a:p>
          <a:p>
            <a:endParaRPr lang="pl-PL" sz="1200">
              <a:latin typeface="Candara" pitchFamily="34" charset="0"/>
            </a:endParaRPr>
          </a:p>
          <a:p>
            <a:endParaRPr lang="pl-PL" sz="1200">
              <a:latin typeface="Candara" pitchFamily="34" charset="0"/>
            </a:endParaRPr>
          </a:p>
          <a:p>
            <a:endParaRPr lang="pl-PL" sz="1200">
              <a:latin typeface="Candara" pitchFamily="34" charset="0"/>
            </a:endParaRPr>
          </a:p>
          <a:p>
            <a:r>
              <a:rPr lang="pl-PL" sz="1200" b="1">
                <a:latin typeface="Candara" pitchFamily="34" charset="0"/>
              </a:rPr>
              <a:t>Różnice związane z płcią w dobrostanie uczniów</a:t>
            </a:r>
          </a:p>
          <a:p>
            <a:endParaRPr lang="pl-PL" sz="1200">
              <a:latin typeface="Candara" pitchFamily="34" charset="0"/>
            </a:endParaRPr>
          </a:p>
          <a:p>
            <a:r>
              <a:rPr lang="pl-PL" sz="1200">
                <a:latin typeface="Candara" pitchFamily="34" charset="0"/>
              </a:rPr>
              <a:t>Emocjonalny</a:t>
            </a:r>
          </a:p>
          <a:p>
            <a:r>
              <a:rPr lang="pl-PL" sz="1200">
                <a:latin typeface="Candara" pitchFamily="34" charset="0"/>
              </a:rPr>
              <a:t>Umysłowy</a:t>
            </a:r>
          </a:p>
          <a:p>
            <a:r>
              <a:rPr lang="pl-PL" sz="1200">
                <a:latin typeface="Candara" pitchFamily="34" charset="0"/>
              </a:rPr>
              <a:t>Społeczny</a:t>
            </a:r>
          </a:p>
          <a:p>
            <a:r>
              <a:rPr lang="pl-PL" sz="1200">
                <a:latin typeface="Candara" pitchFamily="34" charset="0"/>
              </a:rPr>
              <a:t>Fizyczny</a:t>
            </a:r>
          </a:p>
          <a:p>
            <a:r>
              <a:rPr lang="pl-PL" sz="1200">
                <a:latin typeface="Candara" pitchFamily="34" charset="0"/>
              </a:rPr>
              <a:t>Duchowy</a:t>
            </a:r>
          </a:p>
          <a:p>
            <a:endParaRPr lang="en-SG"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404813"/>
            <a:ext cx="67691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2484438" y="5445125"/>
            <a:ext cx="437197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latin typeface="Candara" pitchFamily="34" charset="0"/>
              </a:rPr>
              <a:t>„Zatrzymajcie się, i we Mnie uznajcie Boga”</a:t>
            </a:r>
          </a:p>
          <a:p>
            <a:endParaRPr lang="pl-PL">
              <a:latin typeface="Candara" pitchFamily="34" charset="0"/>
            </a:endParaRPr>
          </a:p>
          <a:p>
            <a:r>
              <a:rPr lang="pl-PL" sz="1600">
                <a:latin typeface="Candara" pitchFamily="34" charset="0"/>
              </a:rPr>
              <a:t>Ps 46,11</a:t>
            </a:r>
          </a:p>
          <a:p>
            <a:endParaRPr lang="en-SG" sz="160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60350"/>
            <a:ext cx="7107237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835150" y="5445125"/>
            <a:ext cx="54800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600"/>
              <a:t>Duch Boży mieszka w ciszy naszych serc. </a:t>
            </a:r>
          </a:p>
          <a:p>
            <a:r>
              <a:rPr lang="pl-PL" sz="1600"/>
              <a:t>W pokorze i wierze musimy wejść w tę milczącą obecność.</a:t>
            </a:r>
          </a:p>
          <a:p>
            <a:endParaRPr lang="pl-PL" sz="1600"/>
          </a:p>
          <a:p>
            <a:r>
              <a:rPr lang="pl-PL" sz="1600"/>
              <a:t>John Main OSB</a:t>
            </a:r>
          </a:p>
          <a:p>
            <a:endParaRPr lang="en-SG"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ubtitle 2"/>
          <p:cNvSpPr>
            <a:spLocks noGrp="1"/>
          </p:cNvSpPr>
          <p:nvPr>
            <p:ph type="subTitle" idx="1"/>
          </p:nvPr>
        </p:nvSpPr>
        <p:spPr>
          <a:xfrm>
            <a:off x="827088" y="692150"/>
            <a:ext cx="7848600" cy="5545138"/>
          </a:xfrm>
        </p:spPr>
        <p:txBody>
          <a:bodyPr/>
          <a:lstStyle/>
          <a:p>
            <a:pPr algn="ctr" eaLnBrk="1" hangingPunct="1"/>
            <a:endParaRPr lang="en-US" sz="5400" i="0" smtClean="0">
              <a:solidFill>
                <a:srgbClr val="FFFFFF"/>
              </a:solidFill>
            </a:endParaRPr>
          </a:p>
          <a:p>
            <a:pPr algn="ctr" eaLnBrk="1" hangingPunct="1"/>
            <a:r>
              <a:rPr lang="pl-PL" sz="4000" i="0" smtClean="0">
                <a:solidFill>
                  <a:schemeClr val="tx1"/>
                </a:solidFill>
              </a:rPr>
              <a:t>Nasz program nauczania Medytacji Chrześcijańskiej jako modlitwy </a:t>
            </a:r>
          </a:p>
          <a:p>
            <a:pPr algn="ctr" eaLnBrk="1" hangingPunct="1"/>
            <a:r>
              <a:rPr lang="pl-PL" sz="4000" i="0" smtClean="0">
                <a:solidFill>
                  <a:schemeClr val="tx1"/>
                </a:solidFill>
              </a:rPr>
              <a:t>jest w zupełności oparty na doświadczeniu</a:t>
            </a:r>
            <a:r>
              <a:rPr lang="pl-PL" sz="4000" i="0" smtClean="0">
                <a:solidFill>
                  <a:schemeClr val="tx1"/>
                </a:solidFill>
                <a:latin typeface="Arial" charset="0"/>
              </a:rPr>
              <a:t>.</a:t>
            </a:r>
            <a:endParaRPr lang="en-AU" sz="4000" i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ubtitle 2"/>
          <p:cNvSpPr>
            <a:spLocks noGrp="1"/>
          </p:cNvSpPr>
          <p:nvPr>
            <p:ph type="subTitle" idx="1"/>
          </p:nvPr>
        </p:nvSpPr>
        <p:spPr>
          <a:xfrm>
            <a:off x="827088" y="476250"/>
            <a:ext cx="7848600" cy="5545138"/>
          </a:xfrm>
        </p:spPr>
        <p:txBody>
          <a:bodyPr/>
          <a:lstStyle/>
          <a:p>
            <a:pPr algn="ctr" eaLnBrk="1" hangingPunct="1"/>
            <a:endParaRPr lang="en-US" sz="5400" i="0" smtClean="0">
              <a:solidFill>
                <a:srgbClr val="FFFFFF"/>
              </a:solidFill>
            </a:endParaRPr>
          </a:p>
          <a:p>
            <a:pPr algn="ctr" eaLnBrk="1" hangingPunct="1"/>
            <a:r>
              <a:rPr lang="pl-PL" sz="4000" smtClean="0">
                <a:solidFill>
                  <a:schemeClr val="tx1"/>
                </a:solidFill>
              </a:rPr>
              <a:t>Dzięki regularnemu medytowaniu uczniowie przechodzą od rzeczy, które zniewalają i niszczą, do ewangelicznych wartości: wyzwolenia i obfitości życia.</a:t>
            </a:r>
            <a:endParaRPr lang="en-AU" sz="4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P:\RE\2012\Religious Education Accreditation Day\Gospel Values Project\posters\Gospel Values proje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4510087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5364163" y="620713"/>
            <a:ext cx="333216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>
                <a:latin typeface="Candara" pitchFamily="34" charset="0"/>
              </a:rPr>
              <a:t>Jezus uczy nas</a:t>
            </a:r>
          </a:p>
          <a:p>
            <a:endParaRPr lang="pl-PL" sz="1400">
              <a:latin typeface="Candara" pitchFamily="34" charset="0"/>
            </a:endParaRPr>
          </a:p>
          <a:p>
            <a:r>
              <a:rPr lang="pl-PL" sz="1400">
                <a:latin typeface="Candara" pitchFamily="34" charset="0"/>
              </a:rPr>
              <a:t>MIŁOŚCI, </a:t>
            </a:r>
          </a:p>
          <a:p>
            <a:endParaRPr lang="pl-PL" sz="1400">
              <a:latin typeface="Candara" pitchFamily="34" charset="0"/>
            </a:endParaRPr>
          </a:p>
          <a:p>
            <a:r>
              <a:rPr lang="pl-PL" sz="1400">
                <a:latin typeface="Candara" pitchFamily="34" charset="0"/>
              </a:rPr>
              <a:t>Umiłowani, miłujmy się wzajemnie, ponieważ </a:t>
            </a:r>
          </a:p>
          <a:p>
            <a:r>
              <a:rPr lang="pl-PL" sz="1400">
                <a:latin typeface="Candara" pitchFamily="34" charset="0"/>
              </a:rPr>
              <a:t>miłość jest z Boga, a każdy, kto miłuje, </a:t>
            </a:r>
          </a:p>
          <a:p>
            <a:r>
              <a:rPr lang="pl-PL" sz="1400">
                <a:latin typeface="Candara" pitchFamily="34" charset="0"/>
              </a:rPr>
              <a:t>narodził się z Boga i zna Boga. 1J 4, 7</a:t>
            </a:r>
          </a:p>
          <a:p>
            <a:endParaRPr lang="pl-PL" sz="1400">
              <a:latin typeface="Candara" pitchFamily="34" charset="0"/>
            </a:endParaRPr>
          </a:p>
          <a:p>
            <a:r>
              <a:rPr lang="pl-PL" sz="1400">
                <a:latin typeface="Candara" pitchFamily="34" charset="0"/>
              </a:rPr>
              <a:t>Nadziei  Łk 24, 13-35 </a:t>
            </a:r>
          </a:p>
          <a:p>
            <a:endParaRPr lang="pl-PL" sz="1400">
              <a:latin typeface="Candara" pitchFamily="34" charset="0"/>
            </a:endParaRPr>
          </a:p>
          <a:p>
            <a:r>
              <a:rPr lang="pl-PL" sz="1400">
                <a:latin typeface="Candara" pitchFamily="34" charset="0"/>
              </a:rPr>
              <a:t>Pojednania  Łk 15, 11-32 </a:t>
            </a:r>
          </a:p>
          <a:p>
            <a:endParaRPr lang="pl-PL" sz="1400">
              <a:latin typeface="Candara" pitchFamily="34" charset="0"/>
            </a:endParaRPr>
          </a:p>
          <a:p>
            <a:r>
              <a:rPr lang="pl-PL" sz="1400">
                <a:latin typeface="Candara" pitchFamily="34" charset="0"/>
              </a:rPr>
              <a:t>Równości  Łk 19, 1-10 </a:t>
            </a:r>
          </a:p>
          <a:p>
            <a:endParaRPr lang="pl-PL" sz="1400">
              <a:latin typeface="Candara" pitchFamily="34" charset="0"/>
            </a:endParaRPr>
          </a:p>
          <a:p>
            <a:r>
              <a:rPr lang="pl-PL" sz="1400">
                <a:latin typeface="Candara" pitchFamily="34" charset="0"/>
              </a:rPr>
              <a:t>Życia w pełni  J 10, 10</a:t>
            </a:r>
          </a:p>
          <a:p>
            <a:endParaRPr lang="pl-PL" sz="1400">
              <a:latin typeface="Candara" pitchFamily="34" charset="0"/>
            </a:endParaRPr>
          </a:p>
          <a:p>
            <a:r>
              <a:rPr lang="pl-PL" sz="1400">
                <a:latin typeface="Candara" pitchFamily="34" charset="0"/>
              </a:rPr>
              <a:t>Wolności  Łk 4, 16-21 </a:t>
            </a:r>
          </a:p>
          <a:p>
            <a:endParaRPr lang="pl-PL" sz="1400">
              <a:latin typeface="Candara" pitchFamily="34" charset="0"/>
            </a:endParaRPr>
          </a:p>
          <a:p>
            <a:r>
              <a:rPr lang="pl-PL" sz="1400">
                <a:latin typeface="Candara" pitchFamily="34" charset="0"/>
              </a:rPr>
              <a:t>Wspólnoty J 15</a:t>
            </a:r>
          </a:p>
          <a:p>
            <a:endParaRPr lang="pl-PL" sz="1400">
              <a:latin typeface="Candara" pitchFamily="34" charset="0"/>
            </a:endParaRPr>
          </a:p>
          <a:p>
            <a:r>
              <a:rPr lang="pl-PL" sz="1400">
                <a:latin typeface="Candara" pitchFamily="34" charset="0"/>
              </a:rPr>
              <a:t>Sprawiedliwości Mt 25, 31-46</a:t>
            </a:r>
          </a:p>
          <a:p>
            <a:endParaRPr lang="pl-PL" sz="1400">
              <a:latin typeface="Candara" pitchFamily="34" charset="0"/>
            </a:endParaRPr>
          </a:p>
          <a:p>
            <a:r>
              <a:rPr lang="pl-PL" sz="1400">
                <a:latin typeface="Candara" pitchFamily="34" charset="0"/>
              </a:rPr>
              <a:t>Współczucia Łk 10, 30-37 </a:t>
            </a:r>
          </a:p>
          <a:p>
            <a:endParaRPr lang="en-SG" sz="140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ubtitle 2"/>
          <p:cNvSpPr>
            <a:spLocks noGrp="1"/>
          </p:cNvSpPr>
          <p:nvPr>
            <p:ph type="subTitle" idx="1"/>
          </p:nvPr>
        </p:nvSpPr>
        <p:spPr>
          <a:xfrm>
            <a:off x="827088" y="692150"/>
            <a:ext cx="7848600" cy="5545138"/>
          </a:xfrm>
        </p:spPr>
        <p:txBody>
          <a:bodyPr/>
          <a:lstStyle/>
          <a:p>
            <a:pPr algn="ctr" eaLnBrk="1" hangingPunct="1"/>
            <a:endParaRPr lang="pl-PL" sz="4400" smtClean="0">
              <a:solidFill>
                <a:schemeClr val="tx1"/>
              </a:solidFill>
            </a:endParaRPr>
          </a:p>
          <a:p>
            <a:pPr algn="ctr" eaLnBrk="1" hangingPunct="1"/>
            <a:r>
              <a:rPr lang="pl-PL" sz="4400" smtClean="0">
                <a:solidFill>
                  <a:schemeClr val="tx1"/>
                </a:solidFill>
              </a:rPr>
              <a:t>Kiedy ludzkie serce jest otwarte </a:t>
            </a:r>
          </a:p>
          <a:p>
            <a:pPr algn="ctr" eaLnBrk="1" hangingPunct="1"/>
            <a:r>
              <a:rPr lang="pl-PL" sz="4400" smtClean="0">
                <a:solidFill>
                  <a:schemeClr val="tx1"/>
                </a:solidFill>
              </a:rPr>
              <a:t>i wrażliwe na poruszenia ducha, </a:t>
            </a:r>
          </a:p>
          <a:p>
            <a:pPr algn="ctr" eaLnBrk="1" hangingPunct="1"/>
            <a:r>
              <a:rPr lang="pl-PL" sz="4400" smtClean="0">
                <a:solidFill>
                  <a:schemeClr val="tx1"/>
                </a:solidFill>
              </a:rPr>
              <a:t>z pewnością nastąpi zdrowa duchowa formacja.</a:t>
            </a:r>
            <a:endParaRPr lang="en-AU" sz="4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333375"/>
            <a:ext cx="6408738" cy="45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476375" y="5157788"/>
            <a:ext cx="65420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latin typeface="Candara" pitchFamily="34" charset="0"/>
              </a:rPr>
              <a:t>Owoce medytacji: miłość, pokój, cierpliwość, życzliwość, dobroć, </a:t>
            </a:r>
          </a:p>
          <a:p>
            <a:r>
              <a:rPr lang="pl-PL">
                <a:latin typeface="Candara" pitchFamily="34" charset="0"/>
              </a:rPr>
              <a:t>wierność (rozumiana jako lojalność i oddanie), </a:t>
            </a:r>
          </a:p>
          <a:p>
            <a:r>
              <a:rPr lang="pl-PL">
                <a:latin typeface="Candara" pitchFamily="34" charset="0"/>
              </a:rPr>
              <a:t>uprzejmość i samokontrola (św. Paweł)</a:t>
            </a:r>
            <a:endParaRPr lang="en-SG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31" name="Group 27"/>
          <p:cNvGraphicFramePr>
            <a:graphicFrameLocks noGrp="1"/>
          </p:cNvGraphicFramePr>
          <p:nvPr/>
        </p:nvGraphicFramePr>
        <p:xfrm>
          <a:off x="827088" y="1341438"/>
          <a:ext cx="7345362" cy="4029075"/>
        </p:xfrm>
        <a:graphic>
          <a:graphicData uri="http://schemas.openxmlformats.org/drawingml/2006/table">
            <a:tbl>
              <a:tblPr/>
              <a:tblGrid>
                <a:gridCol w="3000375"/>
                <a:gridCol w="1658937"/>
                <a:gridCol w="2686050"/>
              </a:tblGrid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 </a:t>
                      </a:r>
                      <a:r>
                        <a:rPr kumimoji="0" lang="en-A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przejrzystość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zamiast</a:t>
                      </a:r>
                      <a:endParaRPr kumimoji="0" lang="en-A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mętnoś</a:t>
                      </a: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ci</a:t>
                      </a:r>
                      <a:endParaRPr kumimoji="0" lang="en-A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modlitwa </a:t>
                      </a:r>
                      <a:endParaRPr kumimoji="0" lang="en-A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zamiast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iluzji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r</a:t>
                      </a:r>
                      <a:r>
                        <a:rPr kumimoji="0" lang="en-A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adość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zamiast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smutku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w</a:t>
                      </a:r>
                      <a:r>
                        <a:rPr kumimoji="0" lang="en-A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dzięczność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zamiast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rozżalenia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m</a:t>
                      </a:r>
                      <a:r>
                        <a:rPr kumimoji="0" lang="en-A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iłość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zamiast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strachu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w</a:t>
                      </a:r>
                      <a:r>
                        <a:rPr kumimoji="0" lang="en-A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łączanie</a:t>
                      </a:r>
                      <a:r>
                        <a:rPr kumimoji="0" lang="en-A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zamiast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wykluczenia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60350"/>
            <a:ext cx="7489825" cy="531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2627313" y="5949950"/>
            <a:ext cx="4233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latin typeface="Candara" pitchFamily="34" charset="0"/>
              </a:rPr>
              <a:t>Medytyjemy poprzez wyciszenie i bezruch</a:t>
            </a:r>
            <a:endParaRPr lang="en-SG">
              <a:latin typeface="Candar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Tradeshow</Template>
  <TotalTime>212</TotalTime>
  <Words>550</Words>
  <Application>Microsoft Office PowerPoint</Application>
  <PresentationFormat>On-screen Show (4:3)</PresentationFormat>
  <Paragraphs>173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Arial Black</vt:lpstr>
      <vt:lpstr>Candara</vt:lpstr>
      <vt:lpstr>Calibri</vt:lpstr>
      <vt:lpstr>Tradeshow</vt:lpstr>
      <vt:lpstr>Tradeshow</vt:lpstr>
      <vt:lpstr>Tradeshow</vt:lpstr>
      <vt:lpstr>Tradeshow</vt:lpstr>
      <vt:lpstr>Tradeshow</vt:lpstr>
      <vt:lpstr>Tradeshow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Andrzej</cp:lastModifiedBy>
  <cp:revision>10</cp:revision>
  <cp:lastPrinted>2012-06-28T03:40:03Z</cp:lastPrinted>
  <dcterms:created xsi:type="dcterms:W3CDTF">2012-06-28T03:04:15Z</dcterms:created>
  <dcterms:modified xsi:type="dcterms:W3CDTF">2013-02-03T20:25:46Z</dcterms:modified>
</cp:coreProperties>
</file>